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66" r:id="rId4"/>
    <p:sldId id="264" r:id="rId5"/>
    <p:sldId id="258" r:id="rId6"/>
    <p:sldId id="259" r:id="rId7"/>
    <p:sldId id="260" r:id="rId8"/>
    <p:sldId id="261" r:id="rId9"/>
    <p:sldId id="262" r:id="rId10"/>
    <p:sldId id="263" r:id="rId11"/>
    <p:sldId id="257" r:id="rId12"/>
    <p:sldId id="265" r:id="rId13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8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36C07-7E76-46D3-B86B-6AF7C60E533E}" type="datetimeFigureOut">
              <a:rPr lang="nl-NL" smtClean="0"/>
              <a:t>3-2-2014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96D49-DAE3-40DE-93E0-41688E0A5016}" type="slidenum">
              <a:rPr lang="nl-NL" smtClean="0"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453" y="3955610"/>
            <a:ext cx="3687247" cy="2274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1560" y="332656"/>
            <a:ext cx="1912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Channel 1 </a:t>
            </a:r>
            <a:r>
              <a:rPr lang="en-GB" dirty="0" err="1" smtClean="0"/>
              <a:t>Bac</a:t>
            </a:r>
            <a:r>
              <a:rPr lang="en-GB" dirty="0" smtClean="0"/>
              <a:t> 003</a:t>
            </a:r>
            <a:endParaRPr lang="nl-NL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955610"/>
            <a:ext cx="3685753" cy="2273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968549" y="337862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DnaN</a:t>
            </a:r>
            <a:endParaRPr lang="nl-NL" dirty="0"/>
          </a:p>
        </p:txBody>
      </p:sp>
      <p:sp>
        <p:nvSpPr>
          <p:cNvPr id="8" name="TextBox 7"/>
          <p:cNvSpPr txBox="1"/>
          <p:nvPr/>
        </p:nvSpPr>
        <p:spPr>
          <a:xfrm>
            <a:off x="6434919" y="3378624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DnaX</a:t>
            </a:r>
            <a:endParaRPr lang="nl-NL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06" y="332656"/>
            <a:ext cx="4244981" cy="3183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5724128" y="517322"/>
            <a:ext cx="254177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200" dirty="0"/>
              <a:t>Note: to save </a:t>
            </a:r>
            <a:r>
              <a:rPr lang="en-GB" sz="1200" dirty="0" err="1"/>
              <a:t>idividualimages</a:t>
            </a:r>
            <a:r>
              <a:rPr lang="en-GB" sz="1200" dirty="0"/>
              <a:t>: A100_Processing_ReplicationAutoShell_2FLchan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NL" sz="1200" dirty="0"/>
              <a:t>Processing00_TwoDSpot_ImageAnalyzerAuto_FL2chan</a:t>
            </a:r>
          </a:p>
          <a:p>
            <a:pPr marL="1257300" lvl="2" indent="-342900">
              <a:buFont typeface="+mj-lt"/>
              <a:buAutoNum type="arabicPeriod"/>
            </a:pPr>
            <a:r>
              <a:rPr lang="nl-NL" sz="1200" dirty="0" err="1"/>
              <a:t>Processing_ClusterLife</a:t>
            </a:r>
            <a:endParaRPr lang="nl-NL" sz="1200" dirty="0"/>
          </a:p>
          <a:p>
            <a:pPr marL="1714500" lvl="3" indent="-342900">
              <a:buFont typeface="+mj-lt"/>
              <a:buAutoNum type="arabicPeriod"/>
            </a:pPr>
            <a:r>
              <a:rPr lang="en-GB" sz="1200" dirty="0"/>
              <a:t>Set ‘</a:t>
            </a:r>
            <a:r>
              <a:rPr lang="en-GB" sz="1200" dirty="0" err="1"/>
              <a:t>savebacims</a:t>
            </a:r>
            <a:r>
              <a:rPr lang="en-GB" sz="1200" dirty="0"/>
              <a:t> ’ to 1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381114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62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7302" y="1052736"/>
            <a:ext cx="784887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200" dirty="0" err="1" smtClean="0"/>
              <a:t>RollingBal</a:t>
            </a:r>
            <a:r>
              <a:rPr lang="en-GB" sz="1200" dirty="0" smtClean="0"/>
              <a:t>: </a:t>
            </a:r>
            <a:r>
              <a:rPr lang="en-GB" sz="1200" dirty="0" err="1" smtClean="0"/>
              <a:t>imageJ</a:t>
            </a:r>
            <a:r>
              <a:rPr lang="en-GB" sz="1200" dirty="0" smtClean="0"/>
              <a:t>; saved as single </a:t>
            </a:r>
            <a:r>
              <a:rPr lang="en-GB" sz="1200" dirty="0" err="1" smtClean="0"/>
              <a:t>tif</a:t>
            </a:r>
            <a:endParaRPr lang="en-GB" sz="1200" dirty="0" smtClean="0"/>
          </a:p>
          <a:p>
            <a:pPr marL="342900" indent="-342900">
              <a:buFont typeface="+mj-lt"/>
              <a:buAutoNum type="arabicPeriod"/>
            </a:pPr>
            <a:r>
              <a:rPr lang="nl-NL" sz="1200" dirty="0" smtClean="0"/>
              <a:t>Run A000_IlluminationCorrection, save single </a:t>
            </a:r>
            <a:r>
              <a:rPr lang="nl-NL" sz="1200" dirty="0" err="1" smtClean="0"/>
              <a:t>tif</a:t>
            </a:r>
            <a:r>
              <a:rPr lang="nl-NL" sz="1200" dirty="0" smtClean="0"/>
              <a:t> stack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Aligned in </a:t>
            </a:r>
            <a:r>
              <a:rPr lang="en-GB" sz="1200" dirty="0" err="1" smtClean="0"/>
              <a:t>ImageJ</a:t>
            </a:r>
            <a:r>
              <a:rPr lang="en-GB" sz="1200" dirty="0" smtClean="0"/>
              <a:t>: x:-5; y:-20. (Found via </a:t>
            </a:r>
            <a:r>
              <a:rPr lang="en-GB" sz="1200" dirty="0" err="1" smtClean="0"/>
              <a:t>fluo</a:t>
            </a:r>
            <a:r>
              <a:rPr lang="en-GB" sz="1200" dirty="0" smtClean="0"/>
              <a:t>-channel max projections)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Adapted A001, </a:t>
            </a:r>
            <a:r>
              <a:rPr lang="en-GB" sz="1200" dirty="0" err="1" smtClean="0"/>
              <a:t>exp</a:t>
            </a:r>
            <a:r>
              <a:rPr lang="en-GB" sz="1200" dirty="0" smtClean="0"/>
              <a:t>, paths;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Prepared: Exp001A_CM_DnaXDnaN_DualColour_Col002_DnaNSignal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A020_Images_SaveImageWorkSpace:Collect images in *.mat 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Skipped find-</a:t>
            </a:r>
            <a:r>
              <a:rPr lang="en-GB" sz="1200" dirty="0" err="1" smtClean="0"/>
              <a:t>driftvector</a:t>
            </a:r>
            <a:r>
              <a:rPr lang="en-GB" sz="1200" dirty="0" smtClean="0"/>
              <a:t> (already done)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A0040: </a:t>
            </a:r>
            <a:r>
              <a:rPr lang="en-GB" sz="1200" dirty="0" err="1" smtClean="0"/>
              <a:t>Kymomaker</a:t>
            </a:r>
            <a:endParaRPr lang="en-GB" sz="12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Line 22: set </a:t>
            </a:r>
            <a:r>
              <a:rPr lang="en-GB" sz="1200" dirty="0" err="1" smtClean="0"/>
              <a:t>reloadclicks</a:t>
            </a:r>
            <a:r>
              <a:rPr lang="en-GB" sz="1200" dirty="0" smtClean="0"/>
              <a:t> 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Line 50 near: explicit reloading </a:t>
            </a:r>
            <a:r>
              <a:rPr lang="en-GB" sz="1200" dirty="0" err="1" smtClean="0"/>
              <a:t>charl’s</a:t>
            </a:r>
            <a:r>
              <a:rPr lang="en-GB" sz="1200" dirty="0" smtClean="0"/>
              <a:t> selected channels (only once needed, after that </a:t>
            </a:r>
            <a:r>
              <a:rPr lang="en-GB" sz="1200" dirty="0" err="1" smtClean="0"/>
              <a:t>copied&amp;renamed</a:t>
            </a:r>
            <a:r>
              <a:rPr lang="en-GB" sz="1200" dirty="0" smtClean="0"/>
              <a:t> ‘user-inputs’)</a:t>
            </a:r>
          </a:p>
          <a:p>
            <a:pPr marL="342900" indent="-342900">
              <a:buFont typeface="+mj-lt"/>
              <a:buAutoNum type="arabicPeriod"/>
            </a:pPr>
            <a:r>
              <a:rPr lang="nl-NL" sz="1200" dirty="0" smtClean="0"/>
              <a:t>In: Exp001A_CM_DnaXDnaN_DualColour_Col002_DnaNSignal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Line 46: only first and last channel for quick round;</a:t>
            </a:r>
          </a:p>
          <a:p>
            <a:pPr marL="342900" indent="-342900">
              <a:buFont typeface="+mj-lt"/>
              <a:buAutoNum type="arabicPeriod"/>
            </a:pPr>
            <a:r>
              <a:rPr lang="nl-NL" sz="1200" dirty="0" smtClean="0"/>
              <a:t> A060_RepliCluster00_Click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err="1" smtClean="0"/>
              <a:t>Quickcheck</a:t>
            </a:r>
            <a:r>
              <a:rPr lang="en-GB" sz="1200" dirty="0" smtClean="0"/>
              <a:t> analysis: 12 cycles from 2 channels, </a:t>
            </a:r>
            <a:r>
              <a:rPr lang="en-GB" sz="1200" dirty="0" err="1" smtClean="0"/>
              <a:t>intnesity</a:t>
            </a:r>
            <a:r>
              <a:rPr lang="en-GB" sz="1200" dirty="0" smtClean="0"/>
              <a:t> low, otherwise ok</a:t>
            </a:r>
          </a:p>
          <a:p>
            <a:pPr marL="342900" indent="-342900">
              <a:buFont typeface="+mj-lt"/>
              <a:buAutoNum type="arabicPeriod"/>
            </a:pPr>
            <a:endParaRPr lang="nl-NL" sz="1200" dirty="0"/>
          </a:p>
          <a:p>
            <a:pPr marL="342900" indent="-342900">
              <a:buFont typeface="+mj-lt"/>
              <a:buAutoNum type="arabicPeriod"/>
            </a:pPr>
            <a:endParaRPr lang="nl-NL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892256" y="297623"/>
            <a:ext cx="2855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Appendix: Actions and edits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130446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9552" y="1124744"/>
            <a:ext cx="828092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NL" sz="1200" dirty="0" err="1" smtClean="0"/>
              <a:t>Now</a:t>
            </a:r>
            <a:r>
              <a:rPr lang="nl-NL" sz="1200" dirty="0" smtClean="0"/>
              <a:t>, go </a:t>
            </a:r>
            <a:r>
              <a:rPr lang="nl-NL" sz="1200" dirty="0" err="1" smtClean="0"/>
              <a:t>to</a:t>
            </a:r>
            <a:r>
              <a:rPr lang="nl-NL" sz="1200" dirty="0" smtClean="0"/>
              <a:t> the ‘</a:t>
            </a:r>
            <a:r>
              <a:rPr lang="nl-NL" sz="1200" dirty="0" err="1" smtClean="0"/>
              <a:t>slave</a:t>
            </a:r>
            <a:r>
              <a:rPr lang="nl-NL" sz="1200" dirty="0" smtClean="0"/>
              <a:t>’  </a:t>
            </a:r>
            <a:r>
              <a:rPr lang="nl-NL" sz="1200" dirty="0" err="1" smtClean="0"/>
              <a:t>DnaX</a:t>
            </a:r>
            <a:r>
              <a:rPr lang="nl-NL" sz="1200" dirty="0" smtClean="0"/>
              <a:t> </a:t>
            </a:r>
            <a:r>
              <a:rPr lang="nl-NL" sz="1200" dirty="0" err="1" smtClean="0"/>
              <a:t>exp</a:t>
            </a:r>
            <a:r>
              <a:rPr lang="nl-NL" sz="1200" dirty="0" smtClean="0"/>
              <a:t> (</a:t>
            </a:r>
            <a:r>
              <a:rPr lang="nl-NL" sz="1200" dirty="0" err="1" smtClean="0"/>
              <a:t>this</a:t>
            </a:r>
            <a:r>
              <a:rPr lang="nl-NL" sz="1200" dirty="0" smtClean="0"/>
              <a:t> </a:t>
            </a:r>
            <a:r>
              <a:rPr lang="nl-NL" sz="1200" dirty="0" err="1" smtClean="0"/>
              <a:t>will</a:t>
            </a:r>
            <a:r>
              <a:rPr lang="nl-NL" sz="1200" dirty="0" smtClean="0"/>
              <a:t> load </a:t>
            </a:r>
            <a:r>
              <a:rPr lang="nl-NL" sz="1200" dirty="0" err="1" smtClean="0"/>
              <a:t>all</a:t>
            </a:r>
            <a:r>
              <a:rPr lang="nl-NL" sz="1200" dirty="0" smtClean="0"/>
              <a:t> manual data): </a:t>
            </a:r>
          </a:p>
          <a:p>
            <a:pPr marL="342900" indent="-342900">
              <a:buFont typeface="+mj-lt"/>
              <a:buAutoNum type="arabicPeriod"/>
            </a:pPr>
            <a:r>
              <a:rPr lang="nl-NL" sz="1200" dirty="0" err="1" smtClean="0"/>
              <a:t>Prep</a:t>
            </a:r>
            <a:r>
              <a:rPr lang="nl-NL" sz="1200" dirty="0" smtClean="0"/>
              <a:t> Exp001B_CM_DnaXDnaN_DualColour_Col002_DnaXSignal (</a:t>
            </a:r>
            <a:r>
              <a:rPr lang="nl-NL" sz="1200" dirty="0" err="1" smtClean="0"/>
              <a:t>filenames</a:t>
            </a:r>
            <a:r>
              <a:rPr lang="nl-NL" sz="1200" dirty="0" smtClean="0"/>
              <a:t> etc.)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/>
              <a:t>A020_Images_SaveImageWorkSpace:Collect images in *.mat </a:t>
            </a:r>
            <a:r>
              <a:rPr lang="en-GB" sz="1200" dirty="0" smtClean="0"/>
              <a:t>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Skipped </a:t>
            </a:r>
            <a:r>
              <a:rPr lang="en-GB" sz="1200" dirty="0"/>
              <a:t>find-</a:t>
            </a:r>
            <a:r>
              <a:rPr lang="en-GB" sz="1200" dirty="0" err="1"/>
              <a:t>driftvector</a:t>
            </a:r>
            <a:r>
              <a:rPr lang="en-GB" sz="1200" dirty="0"/>
              <a:t> (already done)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/>
              <a:t>A0040: </a:t>
            </a:r>
            <a:r>
              <a:rPr lang="en-GB" sz="1200" dirty="0" err="1"/>
              <a:t>Kymomaker</a:t>
            </a:r>
            <a:endParaRPr lang="en-GB" sz="1200" dirty="0"/>
          </a:p>
          <a:p>
            <a:pPr marL="800100" lvl="1" indent="-342900">
              <a:buFont typeface="+mj-lt"/>
              <a:buAutoNum type="arabicPeriod"/>
            </a:pPr>
            <a:r>
              <a:rPr lang="en-GB" sz="1200" dirty="0"/>
              <a:t>Line 22: set </a:t>
            </a:r>
            <a:r>
              <a:rPr lang="en-GB" sz="1200" dirty="0" err="1"/>
              <a:t>reloadclicks</a:t>
            </a:r>
            <a:r>
              <a:rPr lang="en-GB" sz="1200" dirty="0"/>
              <a:t> 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/>
              <a:t>Line 50 near: explicit </a:t>
            </a:r>
            <a:r>
              <a:rPr lang="en-GB" sz="1200" dirty="0" smtClean="0"/>
              <a:t>reloading </a:t>
            </a:r>
            <a:r>
              <a:rPr lang="en-GB" sz="1200" dirty="0" err="1" smtClean="0"/>
              <a:t>DnaN</a:t>
            </a:r>
            <a:r>
              <a:rPr lang="en-GB" sz="1200" dirty="0" smtClean="0"/>
              <a:t> coordinates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A100_Processing_ReplicationAutoShell_2FLchan  : allows working with a second fluorescence channel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Processing_Collect_DataBases_2FLchan: adds also second channel image data (</a:t>
            </a:r>
            <a:r>
              <a:rPr lang="en-GB" sz="1200" dirty="0" err="1" smtClean="0"/>
              <a:t>kymos</a:t>
            </a:r>
            <a:r>
              <a:rPr lang="en-GB" sz="1200" dirty="0" smtClean="0"/>
              <a:t>, strip movies)</a:t>
            </a:r>
          </a:p>
          <a:p>
            <a:pPr marL="342900" indent="-342900">
              <a:buFont typeface="+mj-lt"/>
              <a:buAutoNum type="arabicPeriod"/>
            </a:pPr>
            <a:r>
              <a:rPr lang="nl-NL" sz="1200" dirty="0" smtClean="0"/>
              <a:t>Processing00_TwoDSpot_ImageAnalyzerAuto_2chan: </a:t>
            </a:r>
            <a:r>
              <a:rPr lang="en-GB" sz="1200" dirty="0" smtClean="0"/>
              <a:t>Added storage of all fluorescent properties (these will be useful for comparing two channels)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It runs 2 passes: one for </a:t>
            </a:r>
            <a:r>
              <a:rPr lang="en-GB" sz="1200" dirty="0" err="1" smtClean="0"/>
              <a:t>DnaN</a:t>
            </a:r>
            <a:r>
              <a:rPr lang="en-GB" sz="1200" dirty="0" smtClean="0"/>
              <a:t>, one </a:t>
            </a:r>
            <a:r>
              <a:rPr lang="en-GB" sz="1200" dirty="0" err="1" smtClean="0"/>
              <a:t>DnaX</a:t>
            </a:r>
            <a:r>
              <a:rPr lang="en-GB" sz="1200" dirty="0" smtClean="0"/>
              <a:t>. All is stored in the </a:t>
            </a:r>
            <a:r>
              <a:rPr lang="en-GB" sz="1200" dirty="0" err="1" smtClean="0"/>
              <a:t>DnaN</a:t>
            </a:r>
            <a:r>
              <a:rPr lang="en-GB" sz="1200" dirty="0" smtClean="0"/>
              <a:t> 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After completion, run the ‘B’ programs, for example </a:t>
            </a:r>
            <a:r>
              <a:rPr lang="en-GB" sz="1200" dirty="0"/>
              <a:t>simple plotter: </a:t>
            </a:r>
            <a:r>
              <a:rPr lang="en-GB" sz="1200" dirty="0" smtClean="0"/>
              <a:t>B0070_PlotCurvesPerCellDualChannel</a:t>
            </a:r>
          </a:p>
          <a:p>
            <a:pPr marL="342900" indent="-342900">
              <a:buFont typeface="+mj-lt"/>
              <a:buAutoNum type="arabicPeriod"/>
            </a:pPr>
            <a:endParaRPr lang="en-GB" sz="1200" dirty="0" smtClean="0"/>
          </a:p>
          <a:p>
            <a:pPr marL="342900" indent="-342900">
              <a:buFont typeface="+mj-lt"/>
              <a:buAutoNum type="arabicPeriod"/>
            </a:pPr>
            <a:endParaRPr lang="en-GB" sz="1200" dirty="0" smtClean="0"/>
          </a:p>
          <a:p>
            <a:pPr marL="342900" indent="-342900">
              <a:buFont typeface="+mj-lt"/>
              <a:buAutoNum type="arabicPeriod"/>
            </a:pPr>
            <a:endParaRPr lang="en-GB" sz="1400" dirty="0"/>
          </a:p>
          <a:p>
            <a:pPr marL="342900" indent="-342900">
              <a:buFont typeface="+mj-lt"/>
              <a:buAutoNum type="arabicPeriod"/>
            </a:pPr>
            <a:endParaRPr lang="nl-NL" sz="1400" dirty="0" smtClean="0"/>
          </a:p>
          <a:p>
            <a:endParaRPr lang="nl-NL" sz="1400" dirty="0" smtClean="0"/>
          </a:p>
          <a:p>
            <a:pPr marL="342900" indent="-342900">
              <a:buFont typeface="+mj-lt"/>
              <a:buAutoNum type="arabicPeriod"/>
            </a:pP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162323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64316"/>
            <a:ext cx="4049806" cy="1470025"/>
          </a:xfrm>
        </p:spPr>
        <p:txBody>
          <a:bodyPr>
            <a:normAutofit/>
          </a:bodyPr>
          <a:lstStyle/>
          <a:p>
            <a:pPr algn="l"/>
            <a:r>
              <a:rPr lang="en-GB" sz="2400" b="1" dirty="0" smtClean="0"/>
              <a:t>Dual-channel analysis</a:t>
            </a:r>
            <a:endParaRPr lang="nl-NL" sz="2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67944" y="586404"/>
            <a:ext cx="1584176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u="sng" dirty="0" smtClean="0">
                <a:solidFill>
                  <a:srgbClr val="FFFF00"/>
                </a:solidFill>
              </a:rPr>
              <a:t>Select channels</a:t>
            </a:r>
            <a:endParaRPr lang="nl-NL" i="1" u="sng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91178" y="147990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DnaN</a:t>
            </a:r>
            <a:r>
              <a:rPr lang="en-GB" dirty="0" smtClean="0"/>
              <a:t> channel</a:t>
            </a:r>
            <a:endParaRPr lang="nl-NL" dirty="0"/>
          </a:p>
        </p:txBody>
      </p:sp>
      <p:sp>
        <p:nvSpPr>
          <p:cNvPr id="8" name="Rounded Rectangle 7"/>
          <p:cNvSpPr/>
          <p:nvPr/>
        </p:nvSpPr>
        <p:spPr>
          <a:xfrm>
            <a:off x="4083337" y="1536204"/>
            <a:ext cx="1584176" cy="6686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/>
              <a:t>Build</a:t>
            </a:r>
          </a:p>
          <a:p>
            <a:pPr algn="ctr"/>
            <a:r>
              <a:rPr lang="en-GB" sz="1200" dirty="0" smtClean="0"/>
              <a:t>Kymographs,</a:t>
            </a:r>
          </a:p>
          <a:p>
            <a:pPr algn="ctr"/>
            <a:r>
              <a:rPr lang="en-GB" sz="1200" dirty="0" err="1" smtClean="0"/>
              <a:t>Strip_movies</a:t>
            </a:r>
            <a:endParaRPr lang="nl-NL" sz="1200" dirty="0"/>
          </a:p>
        </p:txBody>
      </p:sp>
      <p:sp>
        <p:nvSpPr>
          <p:cNvPr id="9" name="Rounded Rectangle 8"/>
          <p:cNvSpPr/>
          <p:nvPr/>
        </p:nvSpPr>
        <p:spPr>
          <a:xfrm>
            <a:off x="4064984" y="2688333"/>
            <a:ext cx="1584176" cy="519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u="sng" dirty="0" smtClean="0">
                <a:solidFill>
                  <a:srgbClr val="FFFF00"/>
                </a:solidFill>
              </a:rPr>
              <a:t>Click Cycles</a:t>
            </a:r>
            <a:endParaRPr lang="nl-NL" i="1" u="sng" dirty="0">
              <a:solidFill>
                <a:srgbClr val="FFFF0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085302" y="4704556"/>
            <a:ext cx="1584176" cy="7631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u="sng" dirty="0" smtClean="0">
                <a:solidFill>
                  <a:srgbClr val="FFFF00"/>
                </a:solidFill>
              </a:rPr>
              <a:t>Accept-reject</a:t>
            </a:r>
            <a:endParaRPr lang="nl-NL" i="1" u="sng" dirty="0">
              <a:solidFill>
                <a:srgbClr val="FFFF00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516216" y="1536204"/>
            <a:ext cx="1584176" cy="67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/>
              <a:t>Build</a:t>
            </a:r>
          </a:p>
          <a:p>
            <a:pPr algn="ctr"/>
            <a:r>
              <a:rPr lang="en-GB" sz="1200" dirty="0" smtClean="0"/>
              <a:t>Kymographs,</a:t>
            </a:r>
          </a:p>
          <a:p>
            <a:pPr algn="ctr"/>
            <a:r>
              <a:rPr lang="en-GB" sz="1200" dirty="0" err="1" smtClean="0"/>
              <a:t>Strip_movies</a:t>
            </a:r>
            <a:endParaRPr lang="nl-NL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6444208" y="116632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DnaX</a:t>
            </a:r>
            <a:r>
              <a:rPr lang="en-GB" dirty="0" smtClean="0"/>
              <a:t> channel</a:t>
            </a:r>
            <a:endParaRPr lang="nl-NL" dirty="0"/>
          </a:p>
        </p:txBody>
      </p:sp>
      <p:sp>
        <p:nvSpPr>
          <p:cNvPr id="15" name="Bent Arrow 14"/>
          <p:cNvSpPr/>
          <p:nvPr/>
        </p:nvSpPr>
        <p:spPr>
          <a:xfrm rot="5400000">
            <a:off x="6611373" y="347231"/>
            <a:ext cx="504057" cy="112641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16" name="Bent Arrow 15"/>
          <p:cNvSpPr/>
          <p:nvPr/>
        </p:nvSpPr>
        <p:spPr>
          <a:xfrm rot="5400000">
            <a:off x="6264187" y="2575672"/>
            <a:ext cx="504057" cy="102482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67944" y="5928692"/>
            <a:ext cx="4176464" cy="5813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/>
              <a:t>Post_processing</a:t>
            </a:r>
            <a:endParaRPr lang="nl-NL" dirty="0"/>
          </a:p>
        </p:txBody>
      </p:sp>
      <p:sp>
        <p:nvSpPr>
          <p:cNvPr id="18" name="Down Arrow 17"/>
          <p:cNvSpPr/>
          <p:nvPr/>
        </p:nvSpPr>
        <p:spPr>
          <a:xfrm>
            <a:off x="4632753" y="1268141"/>
            <a:ext cx="432048" cy="1440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Down Arrow 18"/>
          <p:cNvSpPr/>
          <p:nvPr/>
        </p:nvSpPr>
        <p:spPr>
          <a:xfrm>
            <a:off x="4661366" y="2328293"/>
            <a:ext cx="432048" cy="1440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Down Arrow 19"/>
          <p:cNvSpPr/>
          <p:nvPr/>
        </p:nvSpPr>
        <p:spPr>
          <a:xfrm>
            <a:off x="4659401" y="3366969"/>
            <a:ext cx="432048" cy="1440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Down Arrow 20"/>
          <p:cNvSpPr/>
          <p:nvPr/>
        </p:nvSpPr>
        <p:spPr>
          <a:xfrm>
            <a:off x="4686049" y="4438096"/>
            <a:ext cx="432048" cy="1440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Down Arrow 21"/>
          <p:cNvSpPr/>
          <p:nvPr/>
        </p:nvSpPr>
        <p:spPr>
          <a:xfrm>
            <a:off x="4712697" y="5568653"/>
            <a:ext cx="432048" cy="1440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Down Arrow 22"/>
          <p:cNvSpPr/>
          <p:nvPr/>
        </p:nvSpPr>
        <p:spPr>
          <a:xfrm>
            <a:off x="7252475" y="4704556"/>
            <a:ext cx="271853" cy="936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Down Arrow 23"/>
          <p:cNvSpPr/>
          <p:nvPr/>
        </p:nvSpPr>
        <p:spPr>
          <a:xfrm>
            <a:off x="7308304" y="2368003"/>
            <a:ext cx="271853" cy="936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Bent Arrow 24"/>
          <p:cNvSpPr/>
          <p:nvPr/>
        </p:nvSpPr>
        <p:spPr>
          <a:xfrm rot="5400000">
            <a:off x="6252875" y="4703242"/>
            <a:ext cx="504057" cy="102482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064984" y="3645024"/>
            <a:ext cx="4035408" cy="6490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Adapted </a:t>
            </a:r>
            <a:r>
              <a:rPr lang="en-GB" dirty="0" err="1" smtClean="0"/>
              <a:t>Auto_Analysis</a:t>
            </a:r>
            <a:r>
              <a:rPr lang="en-GB" dirty="0" smtClean="0"/>
              <a:t> (1)</a:t>
            </a:r>
            <a:endParaRPr lang="nl-NL" dirty="0"/>
          </a:p>
        </p:txBody>
      </p:sp>
      <p:sp>
        <p:nvSpPr>
          <p:cNvPr id="27" name="TextBox 26"/>
          <p:cNvSpPr txBox="1"/>
          <p:nvPr/>
        </p:nvSpPr>
        <p:spPr>
          <a:xfrm>
            <a:off x="576038" y="1268141"/>
            <a:ext cx="26998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With</a:t>
            </a:r>
            <a:r>
              <a:rPr lang="en-GB" sz="1600" b="1" i="1" u="sng" dirty="0" smtClean="0"/>
              <a:t> ‘User-input steps’ </a:t>
            </a:r>
            <a:r>
              <a:rPr lang="en-GB" sz="1600" dirty="0" smtClean="0"/>
              <a:t>indicated</a:t>
            </a:r>
          </a:p>
          <a:p>
            <a:endParaRPr lang="en-GB" sz="1600" dirty="0"/>
          </a:p>
          <a:p>
            <a:r>
              <a:rPr lang="en-GB" sz="1600" dirty="0" smtClean="0"/>
              <a:t>[1] Adapted </a:t>
            </a:r>
            <a:r>
              <a:rPr lang="en-GB" sz="1600" dirty="0" err="1" smtClean="0"/>
              <a:t>Autoanalysis</a:t>
            </a:r>
            <a:r>
              <a:rPr lang="en-GB" sz="1600" dirty="0" smtClean="0"/>
              <a:t>: For </a:t>
            </a:r>
            <a:r>
              <a:rPr lang="en-GB" sz="1600" dirty="0" err="1" smtClean="0"/>
              <a:t>DnaX</a:t>
            </a:r>
            <a:r>
              <a:rPr lang="en-GB" sz="1600" dirty="0" smtClean="0"/>
              <a:t>, we only want a repeat of the 1D-2D spot analysis section along the positions dictated by the </a:t>
            </a:r>
            <a:r>
              <a:rPr lang="en-GB" sz="1600" dirty="0" err="1" smtClean="0"/>
              <a:t>DnaN</a:t>
            </a:r>
            <a:r>
              <a:rPr lang="en-GB" sz="1600" dirty="0" smtClean="0"/>
              <a:t> replication cluster,  the division borders and </a:t>
            </a:r>
            <a:r>
              <a:rPr lang="en-GB" sz="1600" dirty="0" err="1" smtClean="0"/>
              <a:t>init-ter</a:t>
            </a:r>
            <a:r>
              <a:rPr lang="en-GB" sz="1600" dirty="0" smtClean="0"/>
              <a:t> data. </a:t>
            </a:r>
          </a:p>
          <a:p>
            <a:endParaRPr lang="en-GB" sz="1600" dirty="0"/>
          </a:p>
          <a:p>
            <a:endParaRPr lang="en-GB" sz="1600" dirty="0" smtClean="0"/>
          </a:p>
          <a:p>
            <a:r>
              <a:rPr lang="en-GB" sz="1600" dirty="0" smtClean="0"/>
              <a:t>Note to self: (mind the </a:t>
            </a:r>
            <a:r>
              <a:rPr lang="en-GB" sz="1600" dirty="0" err="1" smtClean="0"/>
              <a:t>fluo</a:t>
            </a:r>
            <a:r>
              <a:rPr lang="en-GB" sz="1600" dirty="0" smtClean="0"/>
              <a:t>-estimates; these should be ‘redone’</a:t>
            </a:r>
            <a:endParaRPr lang="nl-NL" sz="1600" dirty="0"/>
          </a:p>
        </p:txBody>
      </p:sp>
    </p:spTree>
    <p:extLst>
      <p:ext uri="{BB962C8B-B14F-4D97-AF65-F5344CB8AC3E}">
        <p14:creationId xmlns:p14="http://schemas.microsoft.com/office/powerpoint/2010/main" val="1032929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03648" y="3356992"/>
            <a:ext cx="738031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200" dirty="0"/>
              <a:t>A0040: </a:t>
            </a:r>
            <a:r>
              <a:rPr lang="en-GB" sz="1200" dirty="0" err="1" smtClean="0"/>
              <a:t>Kymomaker</a:t>
            </a:r>
            <a:r>
              <a:rPr lang="en-GB" sz="1200" dirty="0" smtClean="0"/>
              <a:t>: run the ‘A’ channel as usual; then run the run the ‘B’ channel as follows:</a:t>
            </a:r>
            <a:endParaRPr lang="en-GB" sz="1200" dirty="0"/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Choose ‘B’ </a:t>
            </a:r>
            <a:r>
              <a:rPr lang="en-GB" sz="1200" dirty="0" err="1" smtClean="0"/>
              <a:t>Exp</a:t>
            </a:r>
            <a:r>
              <a:rPr lang="en-GB" sz="1200" dirty="0" smtClean="0"/>
              <a:t> settings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Line </a:t>
            </a:r>
            <a:r>
              <a:rPr lang="en-GB" sz="1200" dirty="0"/>
              <a:t>22: set </a:t>
            </a:r>
            <a:r>
              <a:rPr lang="en-GB" sz="1200" dirty="0" err="1"/>
              <a:t>reloadclicks</a:t>
            </a:r>
            <a:r>
              <a:rPr lang="en-GB" sz="1200" dirty="0"/>
              <a:t> 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/>
              <a:t>Line 50 near: explicit reloading </a:t>
            </a:r>
            <a:r>
              <a:rPr lang="en-GB" sz="1200" dirty="0" err="1" smtClean="0"/>
              <a:t>DnaN</a:t>
            </a:r>
            <a:r>
              <a:rPr lang="en-GB" sz="1200" dirty="0" smtClean="0"/>
              <a:t>  coordinates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200" dirty="0" smtClean="0"/>
              <a:t>‘B’ </a:t>
            </a:r>
            <a:r>
              <a:rPr lang="en-GB" sz="1200" dirty="0" err="1" smtClean="0"/>
              <a:t>Kymos</a:t>
            </a:r>
            <a:r>
              <a:rPr lang="en-GB" sz="1200" dirty="0" smtClean="0"/>
              <a:t> and Movies are saved to the ‘A’ </a:t>
            </a:r>
            <a:r>
              <a:rPr lang="en-GB" sz="1200" dirty="0" err="1" smtClean="0"/>
              <a:t>exp</a:t>
            </a:r>
            <a:endParaRPr lang="en-GB" sz="1200" dirty="0" smtClean="0"/>
          </a:p>
          <a:p>
            <a:pPr marL="342900" indent="-342900">
              <a:buFont typeface="+mj-lt"/>
              <a:buAutoNum type="arabicPeriod"/>
            </a:pPr>
            <a:r>
              <a:rPr lang="en-GB" sz="1200" dirty="0"/>
              <a:t>……you only need to ‘click’ the ‘A’ Exp</a:t>
            </a:r>
            <a:r>
              <a:rPr lang="en-GB" sz="1200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dirty="0"/>
              <a:t>A100_Processing_ReplicationAutoShell_2FLchan  : </a:t>
            </a:r>
            <a:endParaRPr lang="en-GB" sz="12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GB" sz="1000" dirty="0"/>
              <a:t>(</a:t>
            </a:r>
            <a:r>
              <a:rPr lang="en-GB" sz="1000" dirty="0" smtClean="0"/>
              <a:t>allows </a:t>
            </a:r>
            <a:r>
              <a:rPr lang="en-GB" sz="1000" dirty="0"/>
              <a:t>working with a second fluorescence </a:t>
            </a:r>
            <a:r>
              <a:rPr lang="en-GB" sz="1000" dirty="0" smtClean="0"/>
              <a:t>channel; It </a:t>
            </a:r>
            <a:r>
              <a:rPr lang="en-GB" sz="1000" dirty="0"/>
              <a:t>runs 2 passes: one for </a:t>
            </a:r>
            <a:r>
              <a:rPr lang="en-GB" sz="1000" dirty="0" err="1"/>
              <a:t>DnaN</a:t>
            </a:r>
            <a:r>
              <a:rPr lang="en-GB" sz="1000" dirty="0"/>
              <a:t>, one </a:t>
            </a:r>
            <a:r>
              <a:rPr lang="en-GB" sz="1000" dirty="0" err="1"/>
              <a:t>DnaX</a:t>
            </a:r>
            <a:r>
              <a:rPr lang="en-GB" sz="1000" dirty="0"/>
              <a:t>. All is stored in the </a:t>
            </a:r>
            <a:r>
              <a:rPr lang="en-GB" sz="1000" dirty="0" err="1"/>
              <a:t>DnaN</a:t>
            </a:r>
            <a:r>
              <a:rPr lang="en-GB" sz="1000" dirty="0"/>
              <a:t> </a:t>
            </a:r>
            <a:r>
              <a:rPr lang="en-GB" sz="1000" dirty="0" smtClean="0"/>
              <a:t>database)</a:t>
            </a:r>
            <a:endParaRPr lang="en-GB" sz="1000" dirty="0"/>
          </a:p>
          <a:p>
            <a:pPr marL="342900" indent="-342900">
              <a:buFont typeface="+mj-lt"/>
              <a:buAutoNum type="arabicPeriod"/>
            </a:pPr>
            <a:r>
              <a:rPr lang="en-GB" sz="1200" dirty="0"/>
              <a:t>After completion, run the ‘B’ programs, for example simple plotter: </a:t>
            </a:r>
            <a:r>
              <a:rPr lang="en-GB" sz="1200" dirty="0" smtClean="0"/>
              <a:t>B0070_PlotCurvesPerCellDualChannel  that shows how to fetch the secondary channel spot data (this is stored in the field ‘Second….cluster; otherwise same sub-</a:t>
            </a:r>
            <a:r>
              <a:rPr lang="en-GB" sz="1200" dirty="0" err="1" smtClean="0"/>
              <a:t>fileds</a:t>
            </a:r>
            <a:r>
              <a:rPr lang="en-GB" sz="1200" dirty="0" smtClean="0"/>
              <a:t> as ‘Replication cluster’</a:t>
            </a:r>
          </a:p>
          <a:p>
            <a:pPr marL="342900" indent="-342900">
              <a:buFont typeface="+mj-lt"/>
              <a:buAutoNum type="arabicPeriod"/>
            </a:pPr>
            <a:endParaRPr lang="en-GB" sz="1200" dirty="0"/>
          </a:p>
          <a:p>
            <a:pPr marL="342900" indent="-342900">
              <a:buFont typeface="+mj-lt"/>
              <a:buAutoNum type="arabicPeriod"/>
            </a:pPr>
            <a:r>
              <a:rPr lang="en-GB" sz="1200" dirty="0" smtClean="0"/>
              <a:t>Note: to save </a:t>
            </a:r>
            <a:r>
              <a:rPr lang="en-GB" sz="1200" dirty="0" err="1" smtClean="0"/>
              <a:t>idividualimages</a:t>
            </a:r>
            <a:r>
              <a:rPr lang="en-GB" sz="1200" dirty="0" smtClean="0"/>
              <a:t>: A100_Processing_ReplicationAutoShell_2FLchan</a:t>
            </a:r>
          </a:p>
          <a:p>
            <a:pPr marL="800100" lvl="1" indent="-342900">
              <a:buFont typeface="+mj-lt"/>
              <a:buAutoNum type="arabicPeriod"/>
            </a:pPr>
            <a:r>
              <a:rPr lang="nl-NL" sz="1200" dirty="0" smtClean="0"/>
              <a:t>Processing00_TwoDSpot_ImageAnalyzerAuto_FL2chan</a:t>
            </a:r>
          </a:p>
          <a:p>
            <a:pPr marL="1257300" lvl="2" indent="-342900">
              <a:buFont typeface="+mj-lt"/>
              <a:buAutoNum type="arabicPeriod"/>
            </a:pPr>
            <a:r>
              <a:rPr lang="nl-NL" sz="1200" dirty="0" err="1" smtClean="0"/>
              <a:t>Processing_ClusterLife</a:t>
            </a:r>
            <a:endParaRPr lang="nl-NL" sz="1200" dirty="0" smtClean="0"/>
          </a:p>
          <a:p>
            <a:pPr marL="1714500" lvl="3" indent="-342900">
              <a:buFont typeface="+mj-lt"/>
              <a:buAutoNum type="arabicPeriod"/>
            </a:pPr>
            <a:r>
              <a:rPr lang="en-GB" sz="1200" dirty="0" smtClean="0"/>
              <a:t>Set ‘</a:t>
            </a:r>
            <a:r>
              <a:rPr lang="en-GB" sz="1200" dirty="0" err="1" smtClean="0"/>
              <a:t>savebacims</a:t>
            </a:r>
            <a:r>
              <a:rPr lang="en-GB" sz="1200" dirty="0" smtClean="0"/>
              <a:t> ’ to 1</a:t>
            </a:r>
            <a:endParaRPr lang="nl-NL" sz="1200" dirty="0"/>
          </a:p>
          <a:p>
            <a:pPr marL="1257300" lvl="2" indent="-342900">
              <a:buFont typeface="+mj-lt"/>
              <a:buAutoNum type="arabicPeriod"/>
            </a:pPr>
            <a:endParaRPr lang="nl-NL" sz="1200" dirty="0" smtClean="0"/>
          </a:p>
          <a:p>
            <a:pPr marL="1257300" lvl="2" indent="-342900">
              <a:buFont typeface="+mj-lt"/>
              <a:buAutoNum type="arabicPeriod"/>
            </a:pPr>
            <a:endParaRPr lang="nl-NL" sz="1200" dirty="0"/>
          </a:p>
          <a:p>
            <a:pPr marL="800100" lvl="1" indent="-342900">
              <a:buFont typeface="+mj-lt"/>
              <a:buAutoNum type="arabicPeriod"/>
            </a:pPr>
            <a:endParaRPr lang="en-GB" sz="1200" dirty="0"/>
          </a:p>
          <a:p>
            <a:pPr marL="342900" indent="-342900">
              <a:buFont typeface="+mj-lt"/>
              <a:buAutoNum type="arabicPeriod"/>
            </a:pPr>
            <a:endParaRPr lang="en-GB" sz="1200" dirty="0"/>
          </a:p>
          <a:p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1187624" y="1772816"/>
            <a:ext cx="63584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Start route: treat as two separate experiments:</a:t>
            </a:r>
            <a:endParaRPr lang="nl-NL" dirty="0" smtClean="0"/>
          </a:p>
          <a:p>
            <a:r>
              <a:rPr lang="nl-NL" dirty="0" smtClean="0"/>
              <a:t>	ExpA_CM_DnaXDnaN_DualColour_Col002_DnaNSignal</a:t>
            </a:r>
          </a:p>
          <a:p>
            <a:r>
              <a:rPr lang="nl-NL" dirty="0" smtClean="0"/>
              <a:t>	ExpAV_CM_DnaXDnaN_DualColour_Col002_DnaXSignal</a:t>
            </a:r>
          </a:p>
          <a:p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565726" y="383200"/>
            <a:ext cx="64279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 smtClean="0"/>
              <a:t>USER STEPS </a:t>
            </a:r>
          </a:p>
          <a:p>
            <a:pPr algn="ctr"/>
            <a:r>
              <a:rPr lang="en-GB" sz="3200" b="1" dirty="0" smtClean="0"/>
              <a:t>(different than regular analysis pack)</a:t>
            </a:r>
          </a:p>
          <a:p>
            <a:pPr algn="ctr"/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2136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31640" y="1268760"/>
            <a:ext cx="72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052736"/>
            <a:ext cx="792088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/>
              <a:t>DnaN</a:t>
            </a:r>
            <a:r>
              <a:rPr lang="en-GB" sz="1200" dirty="0" smtClean="0"/>
              <a:t> </a:t>
            </a:r>
            <a:r>
              <a:rPr lang="en-GB" sz="1200" dirty="0"/>
              <a:t>channel </a:t>
            </a:r>
            <a:r>
              <a:rPr lang="en-GB" sz="1200" dirty="0" smtClean="0"/>
              <a:t>data</a:t>
            </a:r>
            <a:endParaRPr lang="nl-NL" sz="1200" dirty="0" smtClean="0"/>
          </a:p>
          <a:p>
            <a:r>
              <a:rPr lang="nl-NL" sz="1200" dirty="0" err="1" smtClean="0"/>
              <a:t>initval.nms</a:t>
            </a:r>
            <a:r>
              <a:rPr lang="nl-NL" sz="1200" dirty="0"/>
              <a:t>={   'ExpA_CM_DnaXDnaN_DualColour_Col002_DnaNSignalChan_x209' ;...</a:t>
            </a:r>
          </a:p>
          <a:p>
            <a:r>
              <a:rPr lang="nl-NL" sz="1200" dirty="0"/>
              <a:t>                'ExpA_CM_DnaXDnaN_DualColour_Col002_DnaNSignalChan_x231';... '</a:t>
            </a:r>
          </a:p>
          <a:p>
            <a:r>
              <a:rPr lang="nl-NL" sz="1200" dirty="0"/>
              <a:t>                'ExpA_CM_DnaXDnaN_DualColour_Col002_DnaNSignalChan_x273';...</a:t>
            </a:r>
          </a:p>
          <a:p>
            <a:r>
              <a:rPr lang="nl-NL" sz="1200" dirty="0"/>
              <a:t>                'ExpA_CM_DnaXDnaN_DualColour_Col002_DnaNSignalChan_x295';... </a:t>
            </a:r>
          </a:p>
          <a:p>
            <a:r>
              <a:rPr lang="nl-NL" sz="1200" dirty="0"/>
              <a:t>                'ExpA_CM_DnaXDnaN_DualColour_Col002_DnaNSignalChan_x317';... </a:t>
            </a:r>
          </a:p>
          <a:p>
            <a:r>
              <a:rPr lang="nl-NL" sz="1200" dirty="0"/>
              <a:t>                'ExpA_CM_DnaXDnaN_DualColour_Col002_DnaNSignalChan_x339'} ; </a:t>
            </a:r>
            <a:endParaRPr lang="nl-NL" sz="1200" dirty="0" smtClean="0"/>
          </a:p>
          <a:p>
            <a:endParaRPr lang="en-GB" sz="1200" dirty="0" smtClean="0"/>
          </a:p>
          <a:p>
            <a:r>
              <a:rPr lang="en-GB" sz="1200" dirty="0" err="1" smtClean="0"/>
              <a:t>DnaX</a:t>
            </a:r>
            <a:r>
              <a:rPr lang="en-GB" sz="1200" dirty="0" smtClean="0"/>
              <a:t> channel data</a:t>
            </a:r>
            <a:endParaRPr lang="en-GB" sz="1200" dirty="0"/>
          </a:p>
          <a:p>
            <a:r>
              <a:rPr lang="nl-NL" sz="1200" dirty="0" err="1"/>
              <a:t>initval.nms</a:t>
            </a:r>
            <a:r>
              <a:rPr lang="nl-NL" sz="1200" dirty="0"/>
              <a:t>={   'ExpB_CM_DnaXDnaN_DualColour_Col002_DnaXSignalChan_x209' ;...</a:t>
            </a:r>
          </a:p>
          <a:p>
            <a:r>
              <a:rPr lang="nl-NL" sz="1200" dirty="0"/>
              <a:t>                'ExpB_CM_DnaXDnaN_DualColour_Col002_DnaXSignalChan_x231';... '</a:t>
            </a:r>
          </a:p>
          <a:p>
            <a:r>
              <a:rPr lang="nl-NL" sz="1200" dirty="0"/>
              <a:t>                'ExpB_CM_DnaXDnaN_DualColour_Col002_DnaXSignalChan_x273';...</a:t>
            </a:r>
          </a:p>
          <a:p>
            <a:r>
              <a:rPr lang="nl-NL" sz="1200" dirty="0"/>
              <a:t>                'ExpB_CM_DnaXDnaN_DualColour_Col002_DnaXSignalChan_x295';... </a:t>
            </a:r>
          </a:p>
          <a:p>
            <a:r>
              <a:rPr lang="nl-NL" sz="1200" dirty="0"/>
              <a:t>                'ExpB_CM_DnaXDnaN_DualColour_Col002_DnaXSignalChan_x317';... </a:t>
            </a:r>
          </a:p>
          <a:p>
            <a:r>
              <a:rPr lang="nl-NL" sz="1200" dirty="0"/>
              <a:t>                'ExpB_CM_DnaXDnaN_DualColour_Col002_DnaXSignalChan_x339'} </a:t>
            </a:r>
            <a:r>
              <a:rPr lang="nl-NL" sz="1200" dirty="0" smtClean="0"/>
              <a:t>;</a:t>
            </a:r>
          </a:p>
          <a:p>
            <a:endParaRPr lang="en-GB" sz="1200" dirty="0"/>
          </a:p>
          <a:p>
            <a:endParaRPr lang="en-GB" sz="1200" dirty="0" smtClean="0"/>
          </a:p>
          <a:p>
            <a:endParaRPr lang="en-GB" sz="1200" dirty="0"/>
          </a:p>
          <a:p>
            <a:endParaRPr lang="en-GB" sz="1200" dirty="0" smtClean="0"/>
          </a:p>
          <a:p>
            <a:endParaRPr lang="en-GB" sz="2400" dirty="0"/>
          </a:p>
          <a:p>
            <a:r>
              <a:rPr lang="en-GB" sz="2400" dirty="0"/>
              <a:t>In following pages, overview of kymographs  for </a:t>
            </a:r>
            <a:r>
              <a:rPr lang="en-GB" sz="2400" dirty="0" err="1"/>
              <a:t>Brightfield</a:t>
            </a:r>
            <a:r>
              <a:rPr lang="en-GB" sz="2400" dirty="0"/>
              <a:t>, </a:t>
            </a:r>
            <a:r>
              <a:rPr lang="en-GB" sz="2400" dirty="0" err="1"/>
              <a:t>DnaN</a:t>
            </a:r>
            <a:r>
              <a:rPr lang="en-GB" sz="2400" dirty="0"/>
              <a:t> and </a:t>
            </a:r>
            <a:r>
              <a:rPr lang="en-GB" sz="2400" dirty="0" err="1"/>
              <a:t>DnaX</a:t>
            </a:r>
            <a:r>
              <a:rPr lang="en-GB" sz="2400" dirty="0"/>
              <a:t> signal per flow </a:t>
            </a:r>
            <a:r>
              <a:rPr lang="en-GB" sz="2400" dirty="0" smtClean="0"/>
              <a:t>chamber channel </a:t>
            </a:r>
            <a:r>
              <a:rPr lang="en-GB" sz="2400" dirty="0" smtClean="0">
                <a:sym typeface="Wingdings" panose="05000000000000000000" pitchFamily="2" charset="2"/>
              </a:rPr>
              <a:t></a:t>
            </a:r>
            <a:endParaRPr lang="nl-NL" sz="2400" dirty="0"/>
          </a:p>
          <a:p>
            <a:endParaRPr lang="nl-NL" sz="2400" dirty="0" smtClean="0"/>
          </a:p>
          <a:p>
            <a:endParaRPr lang="nl-NL" sz="1200" dirty="0"/>
          </a:p>
          <a:p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375058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991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04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62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62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42875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62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606</Words>
  <Application>Microsoft Office PowerPoint</Application>
  <PresentationFormat>On-screen Show (4:3)</PresentationFormat>
  <Paragraphs>102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Office-thema</vt:lpstr>
      <vt:lpstr>PowerPoint Presentation</vt:lpstr>
      <vt:lpstr>Dual-channel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 chart</dc:title>
  <dc:creator>Jacob Kerssemakers - TNW</dc:creator>
  <cp:lastModifiedBy>Jacob Kerssemakers - TNW</cp:lastModifiedBy>
  <cp:revision>49</cp:revision>
  <dcterms:created xsi:type="dcterms:W3CDTF">2014-01-27T14:02:11Z</dcterms:created>
  <dcterms:modified xsi:type="dcterms:W3CDTF">2014-02-03T09:28:49Z</dcterms:modified>
</cp:coreProperties>
</file>

<file path=docProps/thumbnail.jpeg>
</file>